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9" r:id="rId2"/>
    <p:sldId id="272" r:id="rId3"/>
    <p:sldId id="276" r:id="rId4"/>
    <p:sldId id="277" r:id="rId5"/>
    <p:sldId id="273" r:id="rId6"/>
    <p:sldId id="274" r:id="rId7"/>
    <p:sldId id="275" r:id="rId8"/>
    <p:sldId id="268" r:id="rId9"/>
    <p:sldId id="281" r:id="rId10"/>
    <p:sldId id="269" r:id="rId11"/>
    <p:sldId id="259" r:id="rId12"/>
    <p:sldId id="265" r:id="rId13"/>
    <p:sldId id="261" r:id="rId14"/>
    <p:sldId id="280" r:id="rId15"/>
    <p:sldId id="257" r:id="rId16"/>
    <p:sldId id="264" r:id="rId17"/>
    <p:sldId id="270" r:id="rId18"/>
    <p:sldId id="271" r:id="rId19"/>
    <p:sldId id="278" r:id="rId2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14" y="594"/>
      </p:cViewPr>
      <p:guideLst>
        <p:guide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IPUMS\PuertoRicoStata\PopulationPR%20and%20PR-US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Población Hispana de los EEUU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HispanicOnly!$O$1</c:f>
              <c:strCache>
                <c:ptCount val="1"/>
                <c:pt idx="0">
                  <c:v>Mexicanos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04878194925225E-2"/>
                  <c:y val="-5.0420170736196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CD-4EE4-AFDC-DBA0A0F3C119}"/>
                </c:ext>
              </c:extLst>
            </c:dLbl>
            <c:dLbl>
              <c:idx val="18"/>
              <c:layout>
                <c:manualLayout>
                  <c:x val="-2.63414644264055E-2"/>
                  <c:y val="-3.8319329759509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CD-4EE4-AFDC-DBA0A0F3C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HispanicOnly!$N$2:$N$20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HispanicOnly!$O$2:$O$20</c:f>
              <c:numCache>
                <c:formatCode>#,##0</c:formatCode>
                <c:ptCount val="19"/>
                <c:pt idx="0">
                  <c:v>21596083</c:v>
                </c:pt>
                <c:pt idx="1">
                  <c:v>22767814</c:v>
                </c:pt>
                <c:pt idx="2">
                  <c:v>24007072</c:v>
                </c:pt>
                <c:pt idx="3">
                  <c:v>25355205</c:v>
                </c:pt>
                <c:pt idx="4">
                  <c:v>25843363</c:v>
                </c:pt>
                <c:pt idx="5">
                  <c:v>26784268</c:v>
                </c:pt>
                <c:pt idx="6">
                  <c:v>28395997</c:v>
                </c:pt>
                <c:pt idx="7">
                  <c:v>29189334</c:v>
                </c:pt>
                <c:pt idx="8">
                  <c:v>30746270</c:v>
                </c:pt>
                <c:pt idx="9">
                  <c:v>31673700</c:v>
                </c:pt>
                <c:pt idx="10">
                  <c:v>32915983</c:v>
                </c:pt>
                <c:pt idx="11">
                  <c:v>33539187</c:v>
                </c:pt>
                <c:pt idx="12">
                  <c:v>33972251</c:v>
                </c:pt>
                <c:pt idx="13">
                  <c:v>34582182</c:v>
                </c:pt>
                <c:pt idx="14">
                  <c:v>35371314</c:v>
                </c:pt>
                <c:pt idx="15">
                  <c:v>35757893</c:v>
                </c:pt>
                <c:pt idx="16">
                  <c:v>36203500</c:v>
                </c:pt>
                <c:pt idx="17">
                  <c:v>36634462</c:v>
                </c:pt>
                <c:pt idx="18">
                  <c:v>36964426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4CD-4EE4-AFDC-DBA0A0F3C119}"/>
            </c:ext>
          </c:extLst>
        </c:ser>
        <c:ser>
          <c:idx val="1"/>
          <c:order val="1"/>
          <c:tx>
            <c:strRef>
              <c:f>HispanicOnly!$P$1</c:f>
              <c:strCache>
                <c:ptCount val="1"/>
                <c:pt idx="0">
                  <c:v>Puertorriqueños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7804881421351452E-3"/>
                  <c:y val="-2.8235295612270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CD-4EE4-AFDC-DBA0A0F3C119}"/>
                </c:ext>
              </c:extLst>
            </c:dLbl>
            <c:dLbl>
              <c:idx val="18"/>
              <c:layout>
                <c:manualLayout>
                  <c:x val="-2.9268293807117106E-3"/>
                  <c:y val="-3.0252102441717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CD-4EE4-AFDC-DBA0A0F3C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HispanicOnly!$N$2:$N$20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HispanicOnly!$P$2:$P$20</c:f>
              <c:numCache>
                <c:formatCode>#,##0</c:formatCode>
                <c:ptCount val="19"/>
                <c:pt idx="0">
                  <c:v>3624567</c:v>
                </c:pt>
                <c:pt idx="1">
                  <c:v>3681958</c:v>
                </c:pt>
                <c:pt idx="2">
                  <c:v>3611899</c:v>
                </c:pt>
                <c:pt idx="3">
                  <c:v>3730405</c:v>
                </c:pt>
                <c:pt idx="4">
                  <c:v>3892132</c:v>
                </c:pt>
                <c:pt idx="5">
                  <c:v>3794776</c:v>
                </c:pt>
                <c:pt idx="6">
                  <c:v>3985058</c:v>
                </c:pt>
                <c:pt idx="7">
                  <c:v>4114701</c:v>
                </c:pt>
                <c:pt idx="8">
                  <c:v>4150862</c:v>
                </c:pt>
                <c:pt idx="9">
                  <c:v>4411604</c:v>
                </c:pt>
                <c:pt idx="10">
                  <c:v>4682531</c:v>
                </c:pt>
                <c:pt idx="11">
                  <c:v>4916250</c:v>
                </c:pt>
                <c:pt idx="12">
                  <c:v>4929992</c:v>
                </c:pt>
                <c:pt idx="13">
                  <c:v>5121921</c:v>
                </c:pt>
                <c:pt idx="14">
                  <c:v>5319961</c:v>
                </c:pt>
                <c:pt idx="15">
                  <c:v>5371113</c:v>
                </c:pt>
                <c:pt idx="16">
                  <c:v>5506037</c:v>
                </c:pt>
                <c:pt idx="17">
                  <c:v>5613709</c:v>
                </c:pt>
                <c:pt idx="18">
                  <c:v>5771813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4CD-4EE4-AFDC-DBA0A0F3C119}"/>
            </c:ext>
          </c:extLst>
        </c:ser>
        <c:ser>
          <c:idx val="2"/>
          <c:order val="2"/>
          <c:tx>
            <c:strRef>
              <c:f>HispanicOnly!$Q$1</c:f>
              <c:strCache>
                <c:ptCount val="1"/>
                <c:pt idx="0">
                  <c:v>Cubanos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6097561593914421E-2"/>
                  <c:y val="-2.4201681953374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CD-4EE4-AFDC-DBA0A0F3C119}"/>
                </c:ext>
              </c:extLst>
            </c:dLbl>
            <c:dLbl>
              <c:idx val="18"/>
              <c:layout>
                <c:manualLayout>
                  <c:x val="-5.8536587614233136E-3"/>
                  <c:y val="-3.2268909271165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CD-4EE4-AFDC-DBA0A0F3C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HispanicOnly!$N$2:$N$20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HispanicOnly!$Q$2:$Q$20</c:f>
              <c:numCache>
                <c:formatCode>#,##0</c:formatCode>
                <c:ptCount val="19"/>
                <c:pt idx="0">
                  <c:v>1193129</c:v>
                </c:pt>
                <c:pt idx="1">
                  <c:v>1332858</c:v>
                </c:pt>
                <c:pt idx="2">
                  <c:v>1355898</c:v>
                </c:pt>
                <c:pt idx="3">
                  <c:v>1372804</c:v>
                </c:pt>
                <c:pt idx="4">
                  <c:v>1448684</c:v>
                </c:pt>
                <c:pt idx="5">
                  <c:v>1462593</c:v>
                </c:pt>
                <c:pt idx="6">
                  <c:v>1517028</c:v>
                </c:pt>
                <c:pt idx="7">
                  <c:v>1608835</c:v>
                </c:pt>
                <c:pt idx="8">
                  <c:v>1631001</c:v>
                </c:pt>
                <c:pt idx="9">
                  <c:v>1677158</c:v>
                </c:pt>
                <c:pt idx="10">
                  <c:v>1883599</c:v>
                </c:pt>
                <c:pt idx="11">
                  <c:v>1888772</c:v>
                </c:pt>
                <c:pt idx="12">
                  <c:v>1973108</c:v>
                </c:pt>
                <c:pt idx="13">
                  <c:v>1985959</c:v>
                </c:pt>
                <c:pt idx="14">
                  <c:v>2045970</c:v>
                </c:pt>
                <c:pt idx="15">
                  <c:v>2115879</c:v>
                </c:pt>
                <c:pt idx="16">
                  <c:v>2204591</c:v>
                </c:pt>
                <c:pt idx="17">
                  <c:v>2298418</c:v>
                </c:pt>
                <c:pt idx="18">
                  <c:v>2362172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4CD-4EE4-AFDC-DBA0A0F3C119}"/>
            </c:ext>
          </c:extLst>
        </c:ser>
        <c:ser>
          <c:idx val="3"/>
          <c:order val="3"/>
          <c:tx>
            <c:strRef>
              <c:f>HispanicOnly!$R$1</c:f>
              <c:strCache>
                <c:ptCount val="1"/>
                <c:pt idx="0">
                  <c:v>Otros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6097561593914421E-2"/>
                  <c:y val="-4.4369750247852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4CD-4EE4-AFDC-DBA0A0F3C119}"/>
                </c:ext>
              </c:extLst>
            </c:dLbl>
            <c:dLbl>
              <c:idx val="18"/>
              <c:layout>
                <c:manualLayout>
                  <c:x val="-1.4634146903559626E-3"/>
                  <c:y val="-2.62184887828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4CD-4EE4-AFDC-DBA0A0F3C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HispanicOnly!$N$2:$N$20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HispanicOnly!$R$2:$R$20</c:f>
              <c:numCache>
                <c:formatCode>#,##0</c:formatCode>
                <c:ptCount val="19"/>
                <c:pt idx="0">
                  <c:v>7850986</c:v>
                </c:pt>
                <c:pt idx="1">
                  <c:v>8421384</c:v>
                </c:pt>
                <c:pt idx="2">
                  <c:v>8957799</c:v>
                </c:pt>
                <c:pt idx="3">
                  <c:v>8815631</c:v>
                </c:pt>
                <c:pt idx="4">
                  <c:v>9266741</c:v>
                </c:pt>
                <c:pt idx="5">
                  <c:v>9884665</c:v>
                </c:pt>
                <c:pt idx="6">
                  <c:v>10400892</c:v>
                </c:pt>
                <c:pt idx="7">
                  <c:v>10465726</c:v>
                </c:pt>
                <c:pt idx="8">
                  <c:v>10294343</c:v>
                </c:pt>
                <c:pt idx="9">
                  <c:v>10585682</c:v>
                </c:pt>
                <c:pt idx="10">
                  <c:v>11247457</c:v>
                </c:pt>
                <c:pt idx="11">
                  <c:v>11582949</c:v>
                </c:pt>
                <c:pt idx="12">
                  <c:v>12057132</c:v>
                </c:pt>
                <c:pt idx="13">
                  <c:v>12274173</c:v>
                </c:pt>
                <c:pt idx="14">
                  <c:v>12513272</c:v>
                </c:pt>
                <c:pt idx="15">
                  <c:v>13231892</c:v>
                </c:pt>
                <c:pt idx="16">
                  <c:v>13475623</c:v>
                </c:pt>
                <c:pt idx="17">
                  <c:v>14291272</c:v>
                </c:pt>
                <c:pt idx="18">
                  <c:v>14641862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A4CD-4EE4-AFDC-DBA0A0F3C1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36368975"/>
        <c:axId val="593296367"/>
      </c:lineChart>
      <c:catAx>
        <c:axId val="736368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3296367"/>
        <c:crosses val="autoZero"/>
        <c:auto val="1"/>
        <c:lblAlgn val="ctr"/>
        <c:lblOffset val="100"/>
        <c:noMultiLvlLbl val="0"/>
      </c:catAx>
      <c:valAx>
        <c:axId val="593296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6368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5A200-088B-40E6-8794-321C4D908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4D350-1EE0-4CAD-A047-7B835E0E8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DB160-0A55-4E0B-96F3-98EA6E0EE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D1EE6-123D-4B9B-B7D0-4459B295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32F2A-93EE-4428-8AF7-4E96E703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5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CE42D-6CC8-4FB2-8E91-B735190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528E6-B452-4C08-AFCC-C1DCE3936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21714-AA77-443F-BEBC-34276A89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3F297-3B6E-44BB-92C2-23FDCCCB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56BEC-0329-4624-AD3A-F074D390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2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02D8EF-3693-46C7-BF9F-1BC262ECB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8F9733-141F-4E69-BB35-CD579656C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B7AF7-F6F6-4204-9AC9-98A1543F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45C69-6E60-4D9F-9553-45A2AF657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ADD6B-E84A-47B0-B3C1-184FAB7C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9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0953F-7112-4C7A-B94C-61105AACE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52F43-B740-42B5-AB82-F8C237F09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5B878-AFEE-45C4-B99A-22088CB1A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16667-6C90-4C67-8BE7-33E960266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B1CF8-0A31-4BA8-B07A-DB4E64F16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3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D30A5-CC80-4129-B361-063E1512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4673F-93F7-4515-8B75-909503BAE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EA534-FD11-4E74-A8C0-3BA2DB89A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B33B7-43E4-4E28-97A9-65F50F2C2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30163-3DEE-43BF-A8B1-F3CC4E31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0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DD2DA-5378-4937-9629-0FC29438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41C94-5953-4F72-AC9F-27B40A473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AF4ED-4847-4C16-9A55-8C17B21F2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E19AE-1117-4773-8978-5857E92D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CB494-4CD0-4CA8-AFF8-19CE18FD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27A31-40E6-4694-9BDA-E230A785A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676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984-C776-479D-841C-2BFB432FD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49B50-EE6B-41DD-A715-DA37F76A5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CFE003-8AF0-4CDE-ABFE-0EDEB5490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4E6650-1C54-44F4-8F85-B4AF07DEF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142FDF-01C0-4F6B-8F5A-E4BC2C9F9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C50DEB-6CF5-4D4D-B0A9-D098F42F0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28173-1D60-462B-B334-5FAEA96F2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6E89B-71EC-41B9-AF63-01FCBF6C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11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5A837-4912-4CE5-A736-D48F0876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592C3B-2EDA-4E2D-AE2D-C11A59975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17509-BFB5-4720-8BC1-05671D7E0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787CA0-B008-4354-8FE3-A52924F9E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0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916690-DD76-4781-B08A-42185CBD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BB445-0BD4-440C-B611-FC060452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5A576-A79A-435E-8815-3F55CFD9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1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32A4-231F-4F9C-97E3-DF30B54CA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CAE3F-ABE0-4644-AEB0-85793C4CB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A3E65-775B-4937-BA69-67FB6D9D5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75B67-95BA-4F5D-B9A9-0DBEBC50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9070CC-E1FE-4692-8B09-0C4C3E620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CD835-B435-461D-84AE-70A795B3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611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3E1CA-ECD8-4D9C-9108-04319AE8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05B96-027F-4A7A-82D8-142114174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CD7B0-9BD0-4CF6-B9D1-58A8E8B68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D888F-DBBC-495D-A468-4C3479ED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78855-F33D-423D-AFB6-6E7835EE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06EE6-57E1-4A8E-9C53-DE2D35B7B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7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EEA627-49C0-40AE-AD43-077949FA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ADEEF-D7F6-403F-8552-8431D25D5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293B6-C6DF-4F78-84DF-1C62BEB67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6DECE-06DD-4C2A-81CB-1800ABF0F2C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24541-1C7D-4211-8F21-1B2832BD4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D0733-4BA2-495F-BF1B-12B1F6531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C98C5-343B-4066-9D89-AD4E8D87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6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dtm.org/Behind-Puerto-Rico-s-Debt-Corporations-That-Drain-Profits-from-the-Island" TargetMode="External"/><Relationship Id="rId3" Type="http://schemas.openxmlformats.org/officeDocument/2006/relationships/hyperlink" Target="http://www.cesarjayala.org/prdiaspora/" TargetMode="External"/><Relationship Id="rId7" Type="http://schemas.openxmlformats.org/officeDocument/2006/relationships/hyperlink" Target="https://www.youtube.com/watch?v=C0ThIs5RkaA" TargetMode="External"/><Relationship Id="rId2" Type="http://schemas.openxmlformats.org/officeDocument/2006/relationships/hyperlink" Target="https://mronline.org/2015/08/12/ayala120815-html/#lightbox/0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times.com/espanol/eeuu/articulo/2019-08-01/opinion-fabricada-en-eeuu-la-crisis-en-puerto-rico-y-la-renuncia-del-gobernador-ricardo-rosello" TargetMode="External"/><Relationship Id="rId5" Type="http://schemas.openxmlformats.org/officeDocument/2006/relationships/hyperlink" Target="https://www.facebook.com/WatchingTheHawks/videos/433105353944529/" TargetMode="External"/><Relationship Id="rId4" Type="http://schemas.openxmlformats.org/officeDocument/2006/relationships/hyperlink" Target="https://uncpressblog.com/2019/08/06/made-in-the-usa-the-crisis-in-puerto-rico-and-the-resignation-of-governor-ricardo-rosello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worldbank.org/indicator/NY.GNP.ATLS.CD/countries" TargetMode="External"/><Relationship Id="rId2" Type="http://schemas.openxmlformats.org/officeDocument/2006/relationships/hyperlink" Target="http://data.worldbank.org/indicator/NY.GDP.MKTP.CD/countri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elonging.berkeley.edu/system/tdf/puerto_ricos_public_school_closures.pdf?file=1&amp;force=1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2845-72D0-478A-9566-9329F67EB4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Antecedentes</a:t>
            </a:r>
            <a:r>
              <a:rPr lang="en-US" dirty="0"/>
              <a:t> </a:t>
            </a:r>
            <a:r>
              <a:rPr lang="en-US" dirty="0" err="1"/>
              <a:t>Económicos</a:t>
            </a:r>
            <a:r>
              <a:rPr lang="en-US" dirty="0"/>
              <a:t> y </a:t>
            </a:r>
            <a:r>
              <a:rPr lang="en-US" dirty="0" err="1"/>
              <a:t>Demográficos</a:t>
            </a:r>
            <a:r>
              <a:rPr lang="en-US" dirty="0"/>
              <a:t> de la Crisis </a:t>
            </a:r>
            <a:r>
              <a:rPr lang="en-US" dirty="0" err="1"/>
              <a:t>Política</a:t>
            </a:r>
            <a:r>
              <a:rPr lang="en-US" dirty="0"/>
              <a:t> del Verano del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A67A2-088B-4367-967F-79EF2E1BE3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050" b="1" dirty="0"/>
              <a:t>Plaza </a:t>
            </a:r>
            <a:r>
              <a:rPr lang="en-US" sz="1050" b="1" dirty="0" err="1"/>
              <a:t>Pública</a:t>
            </a:r>
            <a:r>
              <a:rPr lang="en-US" sz="1050" b="1" dirty="0"/>
              <a:t> Virtual </a:t>
            </a:r>
            <a:r>
              <a:rPr lang="en-US" sz="1050" b="1" dirty="0" err="1"/>
              <a:t>Diálogo</a:t>
            </a:r>
            <a:r>
              <a:rPr lang="en-US" sz="1050" b="1"/>
              <a:t> Verano 2019</a:t>
            </a:r>
            <a:endParaRPr lang="en-US" sz="1200" dirty="0"/>
          </a:p>
          <a:p>
            <a:r>
              <a:rPr lang="en-US" sz="1200" dirty="0"/>
              <a:t>César J. Ayala</a:t>
            </a:r>
          </a:p>
          <a:p>
            <a:r>
              <a:rPr lang="en-US" sz="1200" dirty="0"/>
              <a:t>Los Angeles, California</a:t>
            </a:r>
          </a:p>
        </p:txBody>
      </p:sp>
    </p:spTree>
    <p:extLst>
      <p:ext uri="{BB962C8B-B14F-4D97-AF65-F5344CB8AC3E}">
        <p14:creationId xmlns:p14="http://schemas.microsoft.com/office/powerpoint/2010/main" val="188750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AA13031-789A-409F-9218-3B8AC456C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5" y="280987"/>
            <a:ext cx="8667750" cy="629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685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284E-A854-4715-B199-C7891BF12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Content Placeholder 11" descr="A close up of a map&#10;&#10;Description automatically generated">
            <a:extLst>
              <a:ext uri="{FF2B5EF4-FFF2-40B4-BE49-F238E27FC236}">
                <a16:creationId xmlns:a16="http://schemas.microsoft.com/office/drawing/2014/main" id="{88C9D0EC-8CC6-45D4-9FCB-5698AC7DE8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247" y="1825625"/>
            <a:ext cx="5627505" cy="435133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344129-21EA-4428-A2B7-2D170230D42B}"/>
              </a:ext>
            </a:extLst>
          </p:cNvPr>
          <p:cNvSpPr txBox="1"/>
          <p:nvPr/>
        </p:nvSpPr>
        <p:spPr>
          <a:xfrm>
            <a:off x="4043855" y="496371"/>
            <a:ext cx="3447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Población </a:t>
            </a:r>
            <a:r>
              <a:rPr lang="en-US" dirty="0" err="1"/>
              <a:t>Puertorriqueña</a:t>
            </a:r>
            <a:r>
              <a:rPr lang="en-US" dirty="0"/>
              <a:t>, </a:t>
            </a:r>
            <a:r>
              <a:rPr lang="en-US" dirty="0" err="1"/>
              <a:t>Estratos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18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FBF31-1AA4-4413-B822-4BE9895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0D9C3F6-707F-4E25-9D2A-B2B44E993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A411CFD-8960-4834-9F13-D82A9F7AB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362" y="2847975"/>
            <a:ext cx="71532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65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0DDE-6585-4C5C-A0A6-B376DAC67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80FFC-3B71-495B-AFEF-5E6D6A13E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A41E470-984E-4B49-8519-C461D77649B7}"/>
              </a:ext>
            </a:extLst>
          </p:cNvPr>
          <p:cNvGraphicFramePr>
            <a:graphicFrameLocks noGrp="1"/>
          </p:cNvGraphicFramePr>
          <p:nvPr/>
        </p:nvGraphicFramePr>
        <p:xfrm>
          <a:off x="1756833" y="280458"/>
          <a:ext cx="8678333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2002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5A111-F478-404F-ACB5-4A366AA4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lose up of a map&#10;&#10;Description automatically generated">
            <a:extLst>
              <a:ext uri="{FF2B5EF4-FFF2-40B4-BE49-F238E27FC236}">
                <a16:creationId xmlns:a16="http://schemas.microsoft.com/office/drawing/2014/main" id="{1F14C8B3-89FC-471B-BBE8-3E41DC176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924" y="0"/>
            <a:ext cx="8686800" cy="6716868"/>
          </a:xfrm>
        </p:spPr>
      </p:pic>
    </p:spTree>
    <p:extLst>
      <p:ext uri="{BB962C8B-B14F-4D97-AF65-F5344CB8AC3E}">
        <p14:creationId xmlns:p14="http://schemas.microsoft.com/office/powerpoint/2010/main" val="1524755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D0697-67FD-4ADB-AA24-F76C8C7E5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AD43F-D384-4CD4-B3CE-4B8434CA3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17E618-D796-4286-99E6-0957FE9BF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214" y="21339"/>
            <a:ext cx="8493165" cy="66897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11CE05-DA77-43EC-9113-0C3B17BCA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2090" y="4926329"/>
            <a:ext cx="3234620" cy="12028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1B0D8D-1A5C-40C0-A508-33EDA2FC2467}"/>
              </a:ext>
            </a:extLst>
          </p:cNvPr>
          <p:cNvSpPr txBox="1"/>
          <p:nvPr/>
        </p:nvSpPr>
        <p:spPr>
          <a:xfrm>
            <a:off x="3819582" y="922138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Reducción</a:t>
            </a:r>
            <a:r>
              <a:rPr lang="en-US" dirty="0"/>
              <a:t> de la Población de Puerto Rico</a:t>
            </a:r>
            <a:r>
              <a:rPr lang="en-US"/>
              <a:t>, 2010-2019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1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2E505B-5AC8-497D-91C9-6B42EB4DA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633" y="0"/>
            <a:ext cx="870673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635F40-3412-498D-8D49-10FA6B21C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273" y="365125"/>
            <a:ext cx="6848670" cy="1006475"/>
          </a:xfrm>
        </p:spPr>
        <p:txBody>
          <a:bodyPr>
            <a:normAutofit/>
          </a:bodyPr>
          <a:lstStyle/>
          <a:p>
            <a:r>
              <a:rPr lang="en-US" dirty="0"/>
              <a:t>Población Escolar, 2010-2018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385EDE-7EEF-4A46-B5D3-46D4722124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43664" y="4660639"/>
            <a:ext cx="2565508" cy="203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6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98F76-98A3-4FED-B826-2629A50A0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lose up of a map&#10;&#10;Description automatically generated">
            <a:extLst>
              <a:ext uri="{FF2B5EF4-FFF2-40B4-BE49-F238E27FC236}">
                <a16:creationId xmlns:a16="http://schemas.microsoft.com/office/drawing/2014/main" id="{F3F0F3C7-C02D-468A-BB60-EE4542E91A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428" y="1825625"/>
            <a:ext cx="5631143" cy="4351338"/>
          </a:xfrm>
        </p:spPr>
      </p:pic>
    </p:spTree>
    <p:extLst>
      <p:ext uri="{BB962C8B-B14F-4D97-AF65-F5344CB8AC3E}">
        <p14:creationId xmlns:p14="http://schemas.microsoft.com/office/powerpoint/2010/main" val="3957188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94B0-090F-4FC8-B315-0F866BCA3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Consecuencias</a:t>
            </a:r>
            <a:r>
              <a:rPr lang="en-US" dirty="0"/>
              <a:t> de la </a:t>
            </a:r>
            <a:r>
              <a:rPr lang="en-US" dirty="0" err="1"/>
              <a:t>espiral</a:t>
            </a:r>
            <a:r>
              <a:rPr lang="en-US" dirty="0"/>
              <a:t> </a:t>
            </a:r>
            <a:r>
              <a:rPr lang="en-US" dirty="0" err="1"/>
              <a:t>descendiente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89001-2D6E-4C9C-A9AA-556A26C82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empleo</a:t>
            </a:r>
            <a:endParaRPr lang="en-US" dirty="0"/>
          </a:p>
          <a:p>
            <a:r>
              <a:rPr lang="en-US" dirty="0" err="1"/>
              <a:t>Exodo</a:t>
            </a:r>
            <a:r>
              <a:rPr lang="en-US" dirty="0"/>
              <a:t> de población</a:t>
            </a:r>
          </a:p>
          <a:p>
            <a:r>
              <a:rPr lang="en-US" dirty="0" err="1"/>
              <a:t>Caída</a:t>
            </a:r>
            <a:r>
              <a:rPr lang="en-US" dirty="0"/>
              <a:t> </a:t>
            </a:r>
            <a:r>
              <a:rPr lang="en-US" dirty="0" err="1"/>
              <a:t>precio</a:t>
            </a:r>
            <a:r>
              <a:rPr lang="en-US" dirty="0"/>
              <a:t> de las casas</a:t>
            </a:r>
          </a:p>
          <a:p>
            <a:r>
              <a:rPr lang="en-US" dirty="0" err="1"/>
              <a:t>Contracción</a:t>
            </a:r>
            <a:r>
              <a:rPr lang="en-US" dirty="0"/>
              <a:t> mercados y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reducción</a:t>
            </a:r>
            <a:r>
              <a:rPr lang="en-US" dirty="0"/>
              <a:t> de </a:t>
            </a:r>
            <a:r>
              <a:rPr lang="en-US" dirty="0" err="1"/>
              <a:t>empleo</a:t>
            </a:r>
            <a:endParaRPr lang="en-US" dirty="0"/>
          </a:p>
          <a:p>
            <a:r>
              <a:rPr lang="en-US" dirty="0" err="1"/>
              <a:t>Cierre</a:t>
            </a:r>
            <a:r>
              <a:rPr lang="en-US" dirty="0"/>
              <a:t> de </a:t>
            </a:r>
            <a:r>
              <a:rPr lang="en-US" dirty="0" err="1"/>
              <a:t>escuelas</a:t>
            </a:r>
            <a:endParaRPr lang="en-US" dirty="0"/>
          </a:p>
          <a:p>
            <a:r>
              <a:rPr lang="en-US" dirty="0" err="1"/>
              <a:t>Disminución</a:t>
            </a:r>
            <a:r>
              <a:rPr lang="en-US" dirty="0"/>
              <a:t> de </a:t>
            </a:r>
            <a:r>
              <a:rPr lang="en-US" dirty="0" err="1"/>
              <a:t>impuestos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la </a:t>
            </a:r>
            <a:r>
              <a:rPr lang="en-US" dirty="0" err="1"/>
              <a:t>propiedad</a:t>
            </a:r>
            <a:r>
              <a:rPr lang="en-US" dirty="0"/>
              <a:t>, </a:t>
            </a:r>
            <a:r>
              <a:rPr lang="en-US" dirty="0" err="1"/>
              <a:t>sobre</a:t>
            </a:r>
            <a:r>
              <a:rPr lang="en-US" dirty="0"/>
              <a:t> el </a:t>
            </a:r>
            <a:r>
              <a:rPr lang="en-US" dirty="0" err="1"/>
              <a:t>ingreso</a:t>
            </a:r>
            <a:r>
              <a:rPr lang="en-US" dirty="0"/>
              <a:t>, y </a:t>
            </a:r>
            <a:r>
              <a:rPr lang="en-US" dirty="0" err="1"/>
              <a:t>sobre</a:t>
            </a:r>
            <a:r>
              <a:rPr lang="en-US" dirty="0"/>
              <a:t> las </a:t>
            </a:r>
            <a:r>
              <a:rPr lang="en-US" dirty="0" err="1"/>
              <a:t>ventas</a:t>
            </a:r>
            <a:endParaRPr lang="en-US" dirty="0"/>
          </a:p>
          <a:p>
            <a:r>
              <a:rPr lang="en-US" dirty="0"/>
              <a:t>Más </a:t>
            </a:r>
            <a:r>
              <a:rPr lang="en-US" dirty="0" err="1"/>
              <a:t>éxodo</a:t>
            </a:r>
            <a:r>
              <a:rPr lang="en-US" dirty="0"/>
              <a:t>, </a:t>
            </a:r>
            <a:r>
              <a:rPr lang="en-US" dirty="0" err="1"/>
              <a:t>sigue</a:t>
            </a:r>
            <a:r>
              <a:rPr lang="en-US" dirty="0"/>
              <a:t> el </a:t>
            </a:r>
            <a:r>
              <a:rPr lang="en-US" dirty="0" err="1"/>
              <a:t>ciclo</a:t>
            </a:r>
            <a:endParaRPr lang="en-US" dirty="0"/>
          </a:p>
          <a:p>
            <a:r>
              <a:rPr lang="en-US" dirty="0" err="1"/>
              <a:t>Pregunta</a:t>
            </a:r>
            <a:r>
              <a:rPr lang="en-US" dirty="0"/>
              <a:t>: Este es el </a:t>
            </a:r>
            <a:r>
              <a:rPr lang="en-US" dirty="0" err="1"/>
              <a:t>contexto</a:t>
            </a:r>
            <a:r>
              <a:rPr lang="en-US" dirty="0"/>
              <a:t> de la </a:t>
            </a:r>
            <a:r>
              <a:rPr lang="en-US" dirty="0" err="1"/>
              <a:t>explosión</a:t>
            </a:r>
            <a:r>
              <a:rPr lang="en-US" dirty="0"/>
              <a:t> del 2019.  </a:t>
            </a:r>
            <a:r>
              <a:rPr lang="en-US" dirty="0" err="1"/>
              <a:t>Salío</a:t>
            </a:r>
            <a:r>
              <a:rPr lang="en-US" dirty="0"/>
              <a:t> a la </a:t>
            </a:r>
            <a:r>
              <a:rPr lang="en-US" dirty="0" err="1"/>
              <a:t>calle</a:t>
            </a:r>
            <a:r>
              <a:rPr lang="en-US" dirty="0"/>
              <a:t> </a:t>
            </a:r>
            <a:r>
              <a:rPr lang="en-US" dirty="0" err="1"/>
              <a:t>gente</a:t>
            </a:r>
            <a:r>
              <a:rPr lang="en-US" dirty="0"/>
              <a:t> de TODOS los </a:t>
            </a:r>
            <a:r>
              <a:rPr lang="en-US" dirty="0" err="1"/>
              <a:t>partidos</a:t>
            </a:r>
            <a:r>
              <a:rPr lang="en-US" dirty="0"/>
              <a:t> </a:t>
            </a:r>
            <a:r>
              <a:rPr lang="en-US" dirty="0" err="1"/>
              <a:t>protestando</a:t>
            </a:r>
            <a:r>
              <a:rPr lang="en-US" dirty="0"/>
              <a:t> (hay que </a:t>
            </a:r>
            <a:r>
              <a:rPr lang="en-US" dirty="0" err="1"/>
              <a:t>estudiarlo</a:t>
            </a:r>
            <a:r>
              <a:rPr lang="en-US" dirty="0"/>
              <a:t>)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es </a:t>
            </a:r>
            <a:r>
              <a:rPr lang="en-US" dirty="0" err="1"/>
              <a:t>así</a:t>
            </a:r>
            <a:r>
              <a:rPr lang="en-US" dirty="0"/>
              <a:t>, </a:t>
            </a:r>
            <a:r>
              <a:rPr lang="en-US" dirty="0" err="1"/>
              <a:t>esto</a:t>
            </a:r>
            <a:r>
              <a:rPr lang="en-US" dirty="0"/>
              <a:t> </a:t>
            </a:r>
            <a:r>
              <a:rPr lang="en-US" dirty="0" err="1"/>
              <a:t>indica</a:t>
            </a:r>
            <a:r>
              <a:rPr lang="en-US" dirty="0"/>
              <a:t> que la </a:t>
            </a:r>
            <a:r>
              <a:rPr lang="en-US" dirty="0" err="1"/>
              <a:t>explosión</a:t>
            </a:r>
            <a:r>
              <a:rPr lang="en-US" dirty="0"/>
              <a:t> </a:t>
            </a:r>
            <a:r>
              <a:rPr lang="en-US" dirty="0" err="1"/>
              <a:t>fue</a:t>
            </a:r>
            <a:r>
              <a:rPr lang="en-US" dirty="0"/>
              <a:t> </a:t>
            </a:r>
            <a:r>
              <a:rPr lang="en-US" dirty="0" err="1"/>
              <a:t>generalizada</a:t>
            </a:r>
            <a:r>
              <a:rPr lang="en-US" dirty="0"/>
              <a:t> y no </a:t>
            </a:r>
            <a:r>
              <a:rPr lang="en-US" dirty="0" err="1"/>
              <a:t>partidista</a:t>
            </a:r>
            <a:r>
              <a:rPr lang="en-US" dirty="0"/>
              <a:t> lo 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apunta</a:t>
            </a:r>
            <a:r>
              <a:rPr lang="en-US" dirty="0"/>
              <a:t> al peso de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factores</a:t>
            </a:r>
            <a:r>
              <a:rPr lang="en-US" dirty="0"/>
              <a:t> que </a:t>
            </a:r>
            <a:r>
              <a:rPr lang="en-US" dirty="0" err="1"/>
              <a:t>afectan</a:t>
            </a:r>
            <a:r>
              <a:rPr lang="en-US" dirty="0"/>
              <a:t> el </a:t>
            </a:r>
            <a:r>
              <a:rPr lang="en-US" dirty="0" err="1"/>
              <a:t>bienestar</a:t>
            </a:r>
            <a:r>
              <a:rPr lang="en-US" dirty="0"/>
              <a:t> general, que son  </a:t>
            </a:r>
            <a:r>
              <a:rPr lang="en-US" dirty="0" err="1"/>
              <a:t>más</a:t>
            </a:r>
            <a:r>
              <a:rPr lang="en-US" dirty="0"/>
              <a:t> de  largo </a:t>
            </a:r>
            <a:r>
              <a:rPr lang="en-US" dirty="0" err="1"/>
              <a:t>plazo</a:t>
            </a:r>
            <a:r>
              <a:rPr lang="en-US" dirty="0"/>
              <a:t> y </a:t>
            </a:r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coyunturales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427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20B86-7EC6-41B2-B7D6-549AD84B3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889124" cy="816796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800" b="1" u="sng" kern="18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Enlaces</a:t>
            </a:r>
            <a:endParaRPr lang="en-US" sz="3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84557-1E94-4903-AF5B-20EAA6B0F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39159"/>
            <a:ext cx="9144000" cy="331864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Behind Puerto Rico’s Debt: Corporations that Drain Profits from the Island</a:t>
            </a:r>
            <a:endParaRPr lang="en-US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Puerto Rican Diaspora</a:t>
            </a:r>
            <a:endParaRPr lang="en-US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5600" b="1" dirty="0">
                <a:effectLst/>
              </a:rPr>
              <a:t>Read &gt;&gt; </a:t>
            </a:r>
            <a:r>
              <a:rPr lang="en-US" sz="5600" i="1" dirty="0">
                <a:effectLst/>
                <a:hlinkClick r:id="rId4"/>
              </a:rPr>
              <a:t>Made in the USA: The Crisis in Puerto Rico and the Resignation of Governor Ricardo </a:t>
            </a:r>
            <a:r>
              <a:rPr lang="en-US" sz="5600" i="1" dirty="0" err="1">
                <a:effectLst/>
                <a:hlinkClick r:id="rId4"/>
              </a:rPr>
              <a:t>Rosselló</a:t>
            </a:r>
            <a:r>
              <a:rPr lang="en-US" sz="5600" i="1" dirty="0">
                <a:effectLst/>
                <a:hlinkClick r:id="rId4"/>
              </a:rPr>
              <a:t> (Published August 6, 2019)</a:t>
            </a:r>
            <a:endParaRPr lang="en-US" sz="5600" dirty="0">
              <a:effectLst/>
            </a:endParaRPr>
          </a:p>
          <a:p>
            <a:pPr algn="l"/>
            <a:r>
              <a:rPr lang="en-US" sz="5600" b="1" dirty="0">
                <a:effectLst/>
              </a:rPr>
              <a:t>Watch &gt;&gt;</a:t>
            </a:r>
            <a:r>
              <a:rPr lang="en-US" sz="5600" dirty="0">
                <a:effectLst/>
              </a:rPr>
              <a:t> </a:t>
            </a:r>
            <a:r>
              <a:rPr lang="en-US" sz="5600" i="1" dirty="0">
                <a:effectLst/>
                <a:hlinkClick r:id="rId5"/>
              </a:rPr>
              <a:t>The Fight for the Political Soul of Puerto Rico (Published August 2, 2019)</a:t>
            </a:r>
            <a:endParaRPr lang="en-US" sz="5600" dirty="0">
              <a:effectLst/>
            </a:endParaRPr>
          </a:p>
          <a:p>
            <a:pPr algn="l"/>
            <a:r>
              <a:rPr lang="en-US" sz="5600" b="1" dirty="0">
                <a:effectLst/>
              </a:rPr>
              <a:t>Read &gt;&gt; </a:t>
            </a:r>
            <a:r>
              <a:rPr lang="en-US" sz="5600" i="1" dirty="0">
                <a:effectLst/>
                <a:hlinkClick r:id="rId6"/>
              </a:rPr>
              <a:t>“</a:t>
            </a:r>
            <a:r>
              <a:rPr lang="en-US" sz="5600" i="1" dirty="0" err="1">
                <a:effectLst/>
                <a:hlinkClick r:id="rId6"/>
              </a:rPr>
              <a:t>Fabricada</a:t>
            </a:r>
            <a:r>
              <a:rPr lang="en-US" sz="5600" i="1" dirty="0">
                <a:effectLst/>
                <a:hlinkClick r:id="rId6"/>
              </a:rPr>
              <a:t> </a:t>
            </a:r>
            <a:r>
              <a:rPr lang="en-US" sz="5600" i="1" dirty="0" err="1">
                <a:effectLst/>
                <a:hlinkClick r:id="rId6"/>
              </a:rPr>
              <a:t>en</a:t>
            </a:r>
            <a:r>
              <a:rPr lang="en-US" sz="5600" i="1" dirty="0">
                <a:effectLst/>
                <a:hlinkClick r:id="rId6"/>
              </a:rPr>
              <a:t> EEUU”: La Crisis </a:t>
            </a:r>
            <a:r>
              <a:rPr lang="en-US" sz="5600" i="1" dirty="0" err="1">
                <a:effectLst/>
                <a:hlinkClick r:id="rId6"/>
              </a:rPr>
              <a:t>en</a:t>
            </a:r>
            <a:r>
              <a:rPr lang="en-US" sz="5600" i="1" dirty="0">
                <a:effectLst/>
                <a:hlinkClick r:id="rId6"/>
              </a:rPr>
              <a:t> Puerto Rico y la </a:t>
            </a:r>
            <a:r>
              <a:rPr lang="en-US" sz="5600" i="1" dirty="0" err="1">
                <a:effectLst/>
                <a:hlinkClick r:id="rId6"/>
              </a:rPr>
              <a:t>Renuncia</a:t>
            </a:r>
            <a:r>
              <a:rPr lang="en-US" sz="5600" i="1" dirty="0">
                <a:effectLst/>
                <a:hlinkClick r:id="rId6"/>
              </a:rPr>
              <a:t> del </a:t>
            </a:r>
            <a:r>
              <a:rPr lang="en-US" sz="5600" i="1" dirty="0" err="1">
                <a:effectLst/>
                <a:hlinkClick r:id="rId6"/>
              </a:rPr>
              <a:t>Gobernador</a:t>
            </a:r>
            <a:r>
              <a:rPr lang="en-US" sz="5600" i="1" dirty="0">
                <a:effectLst/>
                <a:hlinkClick r:id="rId6"/>
              </a:rPr>
              <a:t> Ricardo </a:t>
            </a:r>
            <a:r>
              <a:rPr lang="en-US" sz="5600" i="1" dirty="0" err="1">
                <a:effectLst/>
                <a:hlinkClick r:id="rId6"/>
              </a:rPr>
              <a:t>Roselló</a:t>
            </a:r>
            <a:r>
              <a:rPr lang="en-US" sz="5600" i="1" dirty="0">
                <a:effectLst/>
                <a:hlinkClick r:id="rId6"/>
              </a:rPr>
              <a:t> (Published August 1, 2019)</a:t>
            </a:r>
            <a:endParaRPr lang="en-US" sz="5600" dirty="0">
              <a:effectLst/>
            </a:endParaRPr>
          </a:p>
          <a:p>
            <a:pPr algn="l"/>
            <a:r>
              <a:rPr lang="en-US" sz="5600" b="1" dirty="0">
                <a:effectLst/>
              </a:rPr>
              <a:t>Watch &gt;&gt;</a:t>
            </a:r>
            <a:r>
              <a:rPr lang="en-US" sz="5600" dirty="0">
                <a:effectLst/>
              </a:rPr>
              <a:t> </a:t>
            </a:r>
            <a:r>
              <a:rPr lang="en-US" sz="5600" i="1" dirty="0">
                <a:effectLst/>
                <a:hlinkClick r:id="rId7"/>
              </a:rPr>
              <a:t>Why Puerto Rico is ‘a crisis made in Washington’ (Recorded July 23, 2019)</a:t>
            </a:r>
            <a:endParaRPr lang="en-US" sz="5600" dirty="0">
              <a:effectLst/>
            </a:endParaRPr>
          </a:p>
          <a:p>
            <a:pPr algn="l"/>
            <a:r>
              <a:rPr lang="en-US" sz="5600" b="1" dirty="0">
                <a:effectLst/>
              </a:rPr>
              <a:t>Read &gt;&gt;</a:t>
            </a:r>
            <a:r>
              <a:rPr lang="en-US" sz="5600" dirty="0">
                <a:effectLst/>
              </a:rPr>
              <a:t> </a:t>
            </a:r>
            <a:r>
              <a:rPr lang="en-US" sz="5600" i="1" dirty="0">
                <a:effectLst/>
                <a:hlinkClick r:id="rId8"/>
              </a:rPr>
              <a:t>Behind Puerto Rico’s Debt, Corporations That Drain Profits from the Island (Published December 10, 2018)</a:t>
            </a:r>
            <a:endParaRPr lang="en-US" sz="5600" dirty="0">
              <a:effectLst/>
            </a:endParaRPr>
          </a:p>
          <a:p>
            <a:pPr algn="l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2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0A9F-BEB9-4EC0-A727-4BD4FC99D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Producto</a:t>
            </a:r>
            <a:r>
              <a:rPr lang="en-US" dirty="0"/>
              <a:t> </a:t>
            </a:r>
            <a:r>
              <a:rPr lang="en-US" dirty="0" err="1"/>
              <a:t>Ecoómico</a:t>
            </a:r>
            <a:r>
              <a:rPr lang="en-US" dirty="0"/>
              <a:t> de Puerto Rico (GDP) y de  </a:t>
            </a:r>
            <a:r>
              <a:rPr lang="en-US" dirty="0" err="1"/>
              <a:t>residentes</a:t>
            </a:r>
            <a:r>
              <a:rPr lang="en-US" dirty="0"/>
              <a:t> de Puerto Rico (GNP)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35FF2EF-2913-4922-A035-5BABB8B8FD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035" y="1825625"/>
            <a:ext cx="5977929" cy="4351338"/>
          </a:xfrm>
        </p:spPr>
      </p:pic>
    </p:spTree>
    <p:extLst>
      <p:ext uri="{BB962C8B-B14F-4D97-AF65-F5344CB8AC3E}">
        <p14:creationId xmlns:p14="http://schemas.microsoft.com/office/powerpoint/2010/main" val="256629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9681-4470-448A-8A6B-B9EEE3D70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2CFBB09-62E3-4FB2-9260-B0D6F90019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455" y="1825625"/>
            <a:ext cx="5983089" cy="4351338"/>
          </a:xfrm>
        </p:spPr>
      </p:pic>
    </p:spTree>
    <p:extLst>
      <p:ext uri="{BB962C8B-B14F-4D97-AF65-F5344CB8AC3E}">
        <p14:creationId xmlns:p14="http://schemas.microsoft.com/office/powerpoint/2010/main" val="3985906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BC63C-2D91-44F0-8BEF-2E6299BF6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56049B7-4290-4107-9D05-7B50418C88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357551"/>
              </p:ext>
            </p:extLst>
          </p:nvPr>
        </p:nvGraphicFramePr>
        <p:xfrm>
          <a:off x="1568669" y="874986"/>
          <a:ext cx="7876380" cy="5301975"/>
        </p:xfrm>
        <a:graphic>
          <a:graphicData uri="http://schemas.openxmlformats.org/drawingml/2006/table">
            <a:tbl>
              <a:tblPr/>
              <a:tblGrid>
                <a:gridCol w="1477307">
                  <a:extLst>
                    <a:ext uri="{9D8B030D-6E8A-4147-A177-3AD203B41FA5}">
                      <a16:colId xmlns:a16="http://schemas.microsoft.com/office/drawing/2014/main" val="2794497591"/>
                    </a:ext>
                  </a:extLst>
                </a:gridCol>
                <a:gridCol w="1477307">
                  <a:extLst>
                    <a:ext uri="{9D8B030D-6E8A-4147-A177-3AD203B41FA5}">
                      <a16:colId xmlns:a16="http://schemas.microsoft.com/office/drawing/2014/main" val="2196889073"/>
                    </a:ext>
                  </a:extLst>
                </a:gridCol>
                <a:gridCol w="1477307">
                  <a:extLst>
                    <a:ext uri="{9D8B030D-6E8A-4147-A177-3AD203B41FA5}">
                      <a16:colId xmlns:a16="http://schemas.microsoft.com/office/drawing/2014/main" val="2752101688"/>
                    </a:ext>
                  </a:extLst>
                </a:gridCol>
                <a:gridCol w="894159">
                  <a:extLst>
                    <a:ext uri="{9D8B030D-6E8A-4147-A177-3AD203B41FA5}">
                      <a16:colId xmlns:a16="http://schemas.microsoft.com/office/drawing/2014/main" val="2325853918"/>
                    </a:ext>
                  </a:extLst>
                </a:gridCol>
                <a:gridCol w="2550300">
                  <a:extLst>
                    <a:ext uri="{9D8B030D-6E8A-4147-A177-3AD203B41FA5}">
                      <a16:colId xmlns:a16="http://schemas.microsoft.com/office/drawing/2014/main" val="2550530036"/>
                    </a:ext>
                  </a:extLst>
                </a:gridCol>
              </a:tblGrid>
              <a:tr h="499740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Country</a:t>
                      </a:r>
                      <a:endParaRPr lang="en-US" sz="1100" dirty="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/>
                        <a:t>Gross Domestic Product (2013)*</a:t>
                      </a:r>
                      <a:endParaRPr lang="en-US" sz="1100" dirty="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/>
                        <a:t>Gross National Income (2013)**</a:t>
                      </a:r>
                      <a:endParaRPr lang="en-US" sz="110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/>
                        <a:t>GNI as % of GDP</a:t>
                      </a:r>
                      <a:endParaRPr lang="en-US" sz="110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477289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South Africa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$366,057,913,372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$393,823,024,542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/>
                        <a:t>108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504241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Greece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$242,230,732,091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$249,278,628,645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/>
                        <a:t>103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586125"/>
                  </a:ext>
                </a:extLst>
              </a:tr>
              <a:tr h="499740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United States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$16,768,053,000,000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$17,113,833,339,939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102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605736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Spain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$1,393,040,177,014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$1,395,888,680,016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100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44336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Malaysia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$313,158,247,643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$309,755,676,019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99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314235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South Korea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$1,305,604,961,393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$1,298,955,846,781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99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260392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Dominican Republic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$61,198,258,779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$60,060,832,161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98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31345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Argentina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$622,057,981,847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$604,738,952,600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97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08737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Chile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$276,673,695,234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$268,328,882,346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97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95353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Czech Republic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$208,796,024,646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$199,407,572,904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564742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Mexico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$1,262,248,825,556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$1,209,227,950,661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541410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Uruguay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$57,524,653,094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$53,290,776,344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93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567404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Ireland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$232,077,367,193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$198,111,832,736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85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098591"/>
                  </a:ext>
                </a:extLst>
              </a:tr>
              <a:tr h="286833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Puerto Rico</a:t>
                      </a:r>
                      <a:endParaRPr lang="en-US" sz="1100" dirty="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$103,134,778,000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/>
                        <a:t>$69,432,480,620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highlight>
                            <a:srgbClr val="FFFF00"/>
                          </a:highlight>
                        </a:rPr>
                        <a:t>67</a:t>
                      </a:r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678716"/>
                  </a:ext>
                </a:extLst>
              </a:tr>
              <a:tr h="286833">
                <a:tc grid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* Source: </a:t>
                      </a:r>
                      <a:r>
                        <a:rPr lang="en-US" sz="1100" dirty="0">
                          <a:hlinkClick r:id="rId2"/>
                        </a:rPr>
                        <a:t>data.worldbank.org/indicator/NY.GDP.MKTP.CD/countries</a:t>
                      </a:r>
                      <a:endParaRPr lang="en-US" sz="1100" dirty="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8244" marR="58244" marT="29122" marB="29122">
                    <a:lnL>
                      <a:noFill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79734766"/>
                  </a:ext>
                </a:extLst>
              </a:tr>
              <a:tr h="286833">
                <a:tc grid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** Source: </a:t>
                      </a:r>
                      <a:r>
                        <a:rPr lang="en-US" sz="1100" dirty="0">
                          <a:hlinkClick r:id="rId3"/>
                        </a:rPr>
                        <a:t>data.worldbank.org/indicator/NY.GNP.ATLS.CD/countries</a:t>
                      </a:r>
                      <a:endParaRPr lang="en-US" sz="1100" dirty="0"/>
                    </a:p>
                  </a:txBody>
                  <a:tcPr marL="30336" marR="30336" marT="30336" marB="303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58244" marR="58244" marT="29122" marB="29122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511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339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71CE7-7CE0-422F-AA5B-48C8D578A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ACAD4E7-B9CD-4AD6-B7F4-651A0D85AA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035" y="1825625"/>
            <a:ext cx="5977929" cy="4351338"/>
          </a:xfrm>
        </p:spPr>
      </p:pic>
    </p:spTree>
    <p:extLst>
      <p:ext uri="{BB962C8B-B14F-4D97-AF65-F5344CB8AC3E}">
        <p14:creationId xmlns:p14="http://schemas.microsoft.com/office/powerpoint/2010/main" val="62209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FC4E-BB61-444A-8542-DD6B6B97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F78199-B73F-402C-8CE5-C750B32CB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035" y="1825625"/>
            <a:ext cx="5977929" cy="4351338"/>
          </a:xfrm>
        </p:spPr>
      </p:pic>
    </p:spTree>
    <p:extLst>
      <p:ext uri="{BB962C8B-B14F-4D97-AF65-F5344CB8AC3E}">
        <p14:creationId xmlns:p14="http://schemas.microsoft.com/office/powerpoint/2010/main" val="342041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03CE0-2049-4FE9-A6FA-5BB93DAA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986A2B93-ABF2-4AF7-8EAE-6126F2AF0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455" y="1825625"/>
            <a:ext cx="5983089" cy="4351338"/>
          </a:xfrm>
        </p:spPr>
      </p:pic>
    </p:spTree>
    <p:extLst>
      <p:ext uri="{BB962C8B-B14F-4D97-AF65-F5344CB8AC3E}">
        <p14:creationId xmlns:p14="http://schemas.microsoft.com/office/powerpoint/2010/main" val="414767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F87B9-FBD1-4310-B90B-14658B076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Empleo</a:t>
            </a:r>
            <a:r>
              <a:rPr lang="en-US" dirty="0"/>
              <a:t> </a:t>
            </a:r>
            <a:r>
              <a:rPr lang="en-US" dirty="0" err="1"/>
              <a:t>Manufacturero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Puerto Rico</a:t>
            </a:r>
          </a:p>
        </p:txBody>
      </p:sp>
      <p:pic>
        <p:nvPicPr>
          <p:cNvPr id="7" name="Content Placeholder 6" descr="A screenshot of a map&#10;&#10;Description automatically generated">
            <a:extLst>
              <a:ext uri="{FF2B5EF4-FFF2-40B4-BE49-F238E27FC236}">
                <a16:creationId xmlns:a16="http://schemas.microsoft.com/office/drawing/2014/main" id="{1F06F7D4-65F4-4F46-8582-D855E124E4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75601"/>
            <a:ext cx="10515600" cy="4051386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45C815-DE03-4F92-BF1F-E26297B58CA6}"/>
              </a:ext>
            </a:extLst>
          </p:cNvPr>
          <p:cNvSpPr txBox="1"/>
          <p:nvPr/>
        </p:nvSpPr>
        <p:spPr>
          <a:xfrm>
            <a:off x="3128129" y="6026987"/>
            <a:ext cx="60973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https://fred.stlouisfed.org/series/SMU72000003000000001A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AD5F451-6752-4B14-8A3C-D79F11B955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253437"/>
              </p:ext>
            </p:extLst>
          </p:nvPr>
        </p:nvGraphicFramePr>
        <p:xfrm>
          <a:off x="7324719" y="2668884"/>
          <a:ext cx="3390900" cy="647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6600">
                  <a:extLst>
                    <a:ext uri="{9D8B030D-6E8A-4147-A177-3AD203B41FA5}">
                      <a16:colId xmlns:a16="http://schemas.microsoft.com/office/drawing/2014/main" val="160803807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367994392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Empleo Manuracturero 1995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159,000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63950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Empleo Manufacturero 2017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71,400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93104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Cambio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-87,600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3705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2017como % de 1995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44.91%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911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951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map&#10;&#10;Description automatically generated">
            <a:extLst>
              <a:ext uri="{FF2B5EF4-FFF2-40B4-BE49-F238E27FC236}">
                <a16:creationId xmlns:a16="http://schemas.microsoft.com/office/drawing/2014/main" id="{8AC3BDDE-5E15-47E7-A3CC-E9CD5AC9B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96" y="0"/>
            <a:ext cx="9932804" cy="61778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0CEDB2-B04E-4B13-8B39-63929C40DAEE}"/>
              </a:ext>
            </a:extLst>
          </p:cNvPr>
          <p:cNvSpPr txBox="1"/>
          <p:nvPr/>
        </p:nvSpPr>
        <p:spPr>
          <a:xfrm>
            <a:off x="877824" y="6007608"/>
            <a:ext cx="9244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Othering and Belonging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Instutute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(University of California, Berkeley) &amp; Centro para la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Reconstrucción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del Habitat. </a:t>
            </a:r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Puerto Rico's Public School Closures: Community Effects and Future Paths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3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526</Words>
  <Application>Microsoft Office PowerPoint</Application>
  <PresentationFormat>Widescreen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Antecedentes Económicos y Demográficos de la Crisis Política del Verano del 2019</vt:lpstr>
      <vt:lpstr>Producto Ecoómico de Puerto Rico (GDP) y de  residentes de Puerto Rico (GNP)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Empleo Manufacturero en Puerto Rico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Población Escolar, 2010-2018</vt:lpstr>
      <vt:lpstr>PowerPoint Presentation</vt:lpstr>
      <vt:lpstr>Consecuencias de la espiral descendiente</vt:lpstr>
      <vt:lpstr>  Enlaces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Cesar Ayala</dc:creator>
  <cp:lastModifiedBy>Cesar Ayala</cp:lastModifiedBy>
  <cp:revision>42</cp:revision>
  <cp:lastPrinted>2020-07-04T22:19:40Z</cp:lastPrinted>
  <dcterms:created xsi:type="dcterms:W3CDTF">2020-07-04T20:36:17Z</dcterms:created>
  <dcterms:modified xsi:type="dcterms:W3CDTF">2020-09-09T04:45:28Z</dcterms:modified>
</cp:coreProperties>
</file>